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82" r:id="rId4"/>
    <p:sldId id="283" r:id="rId5"/>
    <p:sldId id="284" r:id="rId6"/>
    <p:sldId id="273" r:id="rId7"/>
    <p:sldId id="274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CADB6AB8-4AC5-4E15-8308-6AD73A88E4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5B3BD0C2-8D52-4945-AFC5-92120DC541C1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="" xmlns:p14="http://schemas.microsoft.com/office/powerpoint/2010/main" val="196978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541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6277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9004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46843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6744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3185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7647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7595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60008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5780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8369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385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6929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2223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549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348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6281409-3FA2-4FA4-BC3F-A6F7587999EE}" type="datetimeFigureOut">
              <a:rPr lang="hr-HR" smtClean="0"/>
              <a:pPr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7EDD1F8-2A50-46F2-9E5F-5550B2C3C0E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22" name="Slika 21">
            <a:extLst>
              <a:ext uri="{FF2B5EF4-FFF2-40B4-BE49-F238E27FC236}">
                <a16:creationId xmlns="" xmlns:a16="http://schemas.microsoft.com/office/drawing/2014/main" id="{FF2356D5-E378-4013-BB14-81399D25F32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3" name="TekstniOkvir 22">
            <a:extLst>
              <a:ext uri="{FF2B5EF4-FFF2-40B4-BE49-F238E27FC236}">
                <a16:creationId xmlns="" xmlns:a16="http://schemas.microsoft.com/office/drawing/2014/main" id="{D6BB4BB4-1011-4CEF-8A89-1EC94B9710C8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="" xmlns:p14="http://schemas.microsoft.com/office/powerpoint/2010/main" val="129969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biology/chapter/fertilizatio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s://courses.lumenlearning.com/suny-wmopen-biology2/chapter/fertilizatio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s://www.e-sfera.hr/dodatni-digitalni-sadrzaji/9a69a334-7d76-4f82-bbd1-8be3731bcd2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2A792E66-E4B1-42BD-9B0D-38189F4B597F}"/>
              </a:ext>
            </a:extLst>
          </p:cNvPr>
          <p:cNvSpPr txBox="1">
            <a:spLocks/>
          </p:cNvSpPr>
          <p:nvPr/>
        </p:nvSpPr>
        <p:spPr bwMode="gray">
          <a:xfrm>
            <a:off x="853115" y="4527611"/>
            <a:ext cx="8825658" cy="13937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36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KAKAV JE NAŠ ŽIVOTNI CIKLUS 2</a:t>
            </a:r>
          </a:p>
          <a:p>
            <a:pPr algn="ctr"/>
            <a:r>
              <a:rPr lang="hr-HR" sz="32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Nastanak spolnih stanica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746FDEE0-8587-4D9C-B28D-E9D5B3A7E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8" y="1408054"/>
            <a:ext cx="3888024" cy="2580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1226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ad8A0A8.jpg">
            <a:extLst>
              <a:ext uri="{FF2B5EF4-FFF2-40B4-BE49-F238E27FC236}">
                <a16:creationId xmlns="" xmlns:a16="http://schemas.microsoft.com/office/drawing/2014/main" id="{EFA0AC31-A425-4EC0-B540-DADDA07B6A3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15" y="4347402"/>
            <a:ext cx="6847170" cy="19147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4" name="Pravokutnik: zaobljeni kutovi 3">
            <a:extLst>
              <a:ext uri="{FF2B5EF4-FFF2-40B4-BE49-F238E27FC236}">
                <a16:creationId xmlns="" xmlns:a16="http://schemas.microsoft.com/office/drawing/2014/main" id="{3B9F2D22-70A6-44D1-8EF3-FA7603286C9E}"/>
              </a:ext>
            </a:extLst>
          </p:cNvPr>
          <p:cNvSpPr/>
          <p:nvPr/>
        </p:nvSpPr>
        <p:spPr>
          <a:xfrm>
            <a:off x="396701" y="303971"/>
            <a:ext cx="10280274" cy="10631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SPOLNE STANICE nastaju diobom koju zovemo </a:t>
            </a:r>
            <a:r>
              <a:rPr lang="hr-H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MEJOZA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specifična je za organizme koji se spolno razmnožavaju.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504A186D-E140-4F8A-A316-66A7D2BB247C}"/>
              </a:ext>
            </a:extLst>
          </p:cNvPr>
          <p:cNvSpPr/>
          <p:nvPr/>
        </p:nvSpPr>
        <p:spPr>
          <a:xfrm>
            <a:off x="674801" y="2704354"/>
            <a:ext cx="10700386" cy="106310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Nastale stanice se dalje dijele u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MEJOZI II.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 je slična mitozi gdje dvostruki kromosomi postaju JEDNOSTRUKI.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="" xmlns:a16="http://schemas.microsoft.com/office/drawing/2014/main" id="{68265228-B400-4396-AE51-D92AB9B51341}"/>
              </a:ext>
            </a:extLst>
          </p:cNvPr>
          <p:cNvSpPr/>
          <p:nvPr/>
        </p:nvSpPr>
        <p:spPr>
          <a:xfrm>
            <a:off x="674801" y="1485298"/>
            <a:ext cx="10700386" cy="106310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u diobu uđe stanica s 4 dvostruka kromosoma, nakon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MEJOZE I.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nastat će 2 stanice s POLOVIČNIM brojem kromosoma, odnosno broj kromosoma se REDUCIRAO (PREPOLOVIO) i nastale su 2 stanice svaka s 2 dvostruka kromosoma s RAZLIČITIM sastavom gena.</a:t>
            </a:r>
          </a:p>
        </p:txBody>
      </p:sp>
    </p:spTree>
    <p:extLst>
      <p:ext uri="{BB962C8B-B14F-4D97-AF65-F5344CB8AC3E}">
        <p14:creationId xmlns="" xmlns:p14="http://schemas.microsoft.com/office/powerpoint/2010/main" val="3686260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>
            <a:extLst>
              <a:ext uri="{FF2B5EF4-FFF2-40B4-BE49-F238E27FC236}">
                <a16:creationId xmlns="" xmlns:a16="http://schemas.microsoft.com/office/drawing/2014/main" id="{C5D98001-1561-4270-A5CC-FDEFC7DBD688}"/>
              </a:ext>
            </a:extLst>
          </p:cNvPr>
          <p:cNvSpPr/>
          <p:nvPr/>
        </p:nvSpPr>
        <p:spPr>
          <a:xfrm>
            <a:off x="830405" y="2915784"/>
            <a:ext cx="2425084" cy="159460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: desno 7">
            <a:extLst>
              <a:ext uri="{FF2B5EF4-FFF2-40B4-BE49-F238E27FC236}">
                <a16:creationId xmlns="" xmlns:a16="http://schemas.microsoft.com/office/drawing/2014/main" id="{F7E5B488-D71B-4CB7-8A2B-D2A5785D61E6}"/>
              </a:ext>
            </a:extLst>
          </p:cNvPr>
          <p:cNvSpPr/>
          <p:nvPr/>
        </p:nvSpPr>
        <p:spPr>
          <a:xfrm>
            <a:off x="3369419" y="3379298"/>
            <a:ext cx="1293181" cy="48045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dioba</a:t>
            </a:r>
          </a:p>
        </p:txBody>
      </p:sp>
      <p:sp>
        <p:nvSpPr>
          <p:cNvPr id="9" name="Elipsa 8">
            <a:extLst>
              <a:ext uri="{FF2B5EF4-FFF2-40B4-BE49-F238E27FC236}">
                <a16:creationId xmlns="" xmlns:a16="http://schemas.microsoft.com/office/drawing/2014/main" id="{5CB0ACED-97B0-45C9-956E-075DF81A1320}"/>
              </a:ext>
            </a:extLst>
          </p:cNvPr>
          <p:cNvSpPr/>
          <p:nvPr/>
        </p:nvSpPr>
        <p:spPr>
          <a:xfrm>
            <a:off x="4692738" y="2432745"/>
            <a:ext cx="2282208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nak množenja 9">
            <a:extLst>
              <a:ext uri="{FF2B5EF4-FFF2-40B4-BE49-F238E27FC236}">
                <a16:creationId xmlns="" xmlns:a16="http://schemas.microsoft.com/office/drawing/2014/main" id="{4E5F7BCE-97C4-44F0-BDED-624F4A9B0C5E}"/>
              </a:ext>
            </a:extLst>
          </p:cNvPr>
          <p:cNvSpPr/>
          <p:nvPr/>
        </p:nvSpPr>
        <p:spPr>
          <a:xfrm>
            <a:off x="1767527" y="3718595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nak množenja 10">
            <a:extLst>
              <a:ext uri="{FF2B5EF4-FFF2-40B4-BE49-F238E27FC236}">
                <a16:creationId xmlns="" xmlns:a16="http://schemas.microsoft.com/office/drawing/2014/main" id="{38CFF5D3-B1F4-43DD-9021-E9EDF042EDBF}"/>
              </a:ext>
            </a:extLst>
          </p:cNvPr>
          <p:cNvSpPr/>
          <p:nvPr/>
        </p:nvSpPr>
        <p:spPr>
          <a:xfrm>
            <a:off x="1546476" y="3051356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nak množenja 11">
            <a:extLst>
              <a:ext uri="{FF2B5EF4-FFF2-40B4-BE49-F238E27FC236}">
                <a16:creationId xmlns="" xmlns:a16="http://schemas.microsoft.com/office/drawing/2014/main" id="{1A897457-B166-4CA4-B3FD-B826952BD865}"/>
              </a:ext>
            </a:extLst>
          </p:cNvPr>
          <p:cNvSpPr/>
          <p:nvPr/>
        </p:nvSpPr>
        <p:spPr>
          <a:xfrm>
            <a:off x="2276858" y="3316872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nak množenja 12">
            <a:extLst>
              <a:ext uri="{FF2B5EF4-FFF2-40B4-BE49-F238E27FC236}">
                <a16:creationId xmlns="" xmlns:a16="http://schemas.microsoft.com/office/drawing/2014/main" id="{169744D9-DB3D-4696-B1E2-A604DD932B9D}"/>
              </a:ext>
            </a:extLst>
          </p:cNvPr>
          <p:cNvSpPr/>
          <p:nvPr/>
        </p:nvSpPr>
        <p:spPr>
          <a:xfrm>
            <a:off x="1059684" y="3515880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="" xmlns:a16="http://schemas.microsoft.com/office/drawing/2014/main" id="{C4C282DA-9164-4F2D-B33A-26DC29E8238C}"/>
              </a:ext>
            </a:extLst>
          </p:cNvPr>
          <p:cNvSpPr/>
          <p:nvPr/>
        </p:nvSpPr>
        <p:spPr>
          <a:xfrm>
            <a:off x="4794700" y="4286765"/>
            <a:ext cx="2282208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kstniOkvir 24">
            <a:extLst>
              <a:ext uri="{FF2B5EF4-FFF2-40B4-BE49-F238E27FC236}">
                <a16:creationId xmlns="" xmlns:a16="http://schemas.microsoft.com/office/drawing/2014/main" id="{3C1B9775-6654-4BD2-9BD4-B72F6C87F097}"/>
              </a:ext>
            </a:extLst>
          </p:cNvPr>
          <p:cNvSpPr txBox="1"/>
          <p:nvPr/>
        </p:nvSpPr>
        <p:spPr>
          <a:xfrm>
            <a:off x="1127225" y="2205778"/>
            <a:ext cx="20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solidFill>
                  <a:srgbClr val="FFFF00"/>
                </a:solidFill>
              </a:rPr>
              <a:t>1 spolna stanica</a:t>
            </a:r>
          </a:p>
        </p:txBody>
      </p:sp>
      <p:cxnSp>
        <p:nvCxnSpPr>
          <p:cNvPr id="57" name="Ravni poveznik sa strelicom 56">
            <a:extLst>
              <a:ext uri="{FF2B5EF4-FFF2-40B4-BE49-F238E27FC236}">
                <a16:creationId xmlns="" xmlns:a16="http://schemas.microsoft.com/office/drawing/2014/main" id="{86BCA6C3-C649-4007-81FD-E362E82372A7}"/>
              </a:ext>
            </a:extLst>
          </p:cNvPr>
          <p:cNvCxnSpPr>
            <a:cxnSpLocks/>
          </p:cNvCxnSpPr>
          <p:nvPr/>
        </p:nvCxnSpPr>
        <p:spPr>
          <a:xfrm>
            <a:off x="5970991" y="5338201"/>
            <a:ext cx="300890" cy="5414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kstniOkvir 58">
            <a:extLst>
              <a:ext uri="{FF2B5EF4-FFF2-40B4-BE49-F238E27FC236}">
                <a16:creationId xmlns="" xmlns:a16="http://schemas.microsoft.com/office/drawing/2014/main" id="{2B37E618-BBC9-493D-9462-4FD929D90A1F}"/>
              </a:ext>
            </a:extLst>
          </p:cNvPr>
          <p:cNvSpPr txBox="1"/>
          <p:nvPr/>
        </p:nvSpPr>
        <p:spPr>
          <a:xfrm>
            <a:off x="6277991" y="5704511"/>
            <a:ext cx="1615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2 dvostruka kromosoma</a:t>
            </a:r>
          </a:p>
        </p:txBody>
      </p:sp>
      <p:cxnSp>
        <p:nvCxnSpPr>
          <p:cNvPr id="60" name="Ravni poveznik sa strelicom 59">
            <a:extLst>
              <a:ext uri="{FF2B5EF4-FFF2-40B4-BE49-F238E27FC236}">
                <a16:creationId xmlns="" xmlns:a16="http://schemas.microsoft.com/office/drawing/2014/main" id="{23192C71-42D3-4005-9A32-219719AE7D84}"/>
              </a:ext>
            </a:extLst>
          </p:cNvPr>
          <p:cNvCxnSpPr>
            <a:cxnSpLocks/>
          </p:cNvCxnSpPr>
          <p:nvPr/>
        </p:nvCxnSpPr>
        <p:spPr>
          <a:xfrm>
            <a:off x="2426563" y="4222736"/>
            <a:ext cx="178214" cy="9486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kstniOkvir 60">
            <a:extLst>
              <a:ext uri="{FF2B5EF4-FFF2-40B4-BE49-F238E27FC236}">
                <a16:creationId xmlns="" xmlns:a16="http://schemas.microsoft.com/office/drawing/2014/main" id="{A5732F4D-3BD1-4F60-B9AF-69DBD0A310FB}"/>
              </a:ext>
            </a:extLst>
          </p:cNvPr>
          <p:cNvSpPr txBox="1"/>
          <p:nvPr/>
        </p:nvSpPr>
        <p:spPr>
          <a:xfrm>
            <a:off x="2024683" y="5343278"/>
            <a:ext cx="170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4 dvostruka kromosoma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="" xmlns:a16="http://schemas.microsoft.com/office/drawing/2014/main" id="{A255E31A-BF10-4579-B75E-591B687A6709}"/>
              </a:ext>
            </a:extLst>
          </p:cNvPr>
          <p:cNvSpPr txBox="1"/>
          <p:nvPr/>
        </p:nvSpPr>
        <p:spPr>
          <a:xfrm>
            <a:off x="5425788" y="3899384"/>
            <a:ext cx="134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chemeClr val="bg1"/>
                </a:solidFill>
              </a:rPr>
              <a:t>MEJOZA </a:t>
            </a:r>
            <a:r>
              <a:rPr lang="hr-HR" b="1" i="1" dirty="0">
                <a:solidFill>
                  <a:schemeClr val="bg1"/>
                </a:solidFill>
              </a:rPr>
              <a:t>I.</a:t>
            </a:r>
          </a:p>
        </p:txBody>
      </p:sp>
      <p:sp>
        <p:nvSpPr>
          <p:cNvPr id="28" name="Znak množenja 27">
            <a:extLst>
              <a:ext uri="{FF2B5EF4-FFF2-40B4-BE49-F238E27FC236}">
                <a16:creationId xmlns="" xmlns:a16="http://schemas.microsoft.com/office/drawing/2014/main" id="{0F31A59B-32C7-4F1E-88AD-6B07D1DEBA16}"/>
              </a:ext>
            </a:extLst>
          </p:cNvPr>
          <p:cNvSpPr/>
          <p:nvPr/>
        </p:nvSpPr>
        <p:spPr>
          <a:xfrm>
            <a:off x="5970991" y="2662723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nak množenja 28">
            <a:extLst>
              <a:ext uri="{FF2B5EF4-FFF2-40B4-BE49-F238E27FC236}">
                <a16:creationId xmlns="" xmlns:a16="http://schemas.microsoft.com/office/drawing/2014/main" id="{A04F2ACC-7659-4E0F-A3EB-D5684BDAC504}"/>
              </a:ext>
            </a:extLst>
          </p:cNvPr>
          <p:cNvSpPr/>
          <p:nvPr/>
        </p:nvSpPr>
        <p:spPr>
          <a:xfrm>
            <a:off x="5361827" y="2965432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nak množenja 29">
            <a:extLst>
              <a:ext uri="{FF2B5EF4-FFF2-40B4-BE49-F238E27FC236}">
                <a16:creationId xmlns="" xmlns:a16="http://schemas.microsoft.com/office/drawing/2014/main" id="{A6E9351D-4552-4C95-9E76-7599B24617B2}"/>
              </a:ext>
            </a:extLst>
          </p:cNvPr>
          <p:cNvSpPr/>
          <p:nvPr/>
        </p:nvSpPr>
        <p:spPr>
          <a:xfrm>
            <a:off x="5935804" y="4697053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Znak množenja 30">
            <a:extLst>
              <a:ext uri="{FF2B5EF4-FFF2-40B4-BE49-F238E27FC236}">
                <a16:creationId xmlns="" xmlns:a16="http://schemas.microsoft.com/office/drawing/2014/main" id="{7C9235FC-16B9-4775-89C4-D36BB6A4EA1B}"/>
              </a:ext>
            </a:extLst>
          </p:cNvPr>
          <p:cNvSpPr/>
          <p:nvPr/>
        </p:nvSpPr>
        <p:spPr>
          <a:xfrm>
            <a:off x="5391378" y="4425544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TekstniOkvir 33">
            <a:extLst>
              <a:ext uri="{FF2B5EF4-FFF2-40B4-BE49-F238E27FC236}">
                <a16:creationId xmlns="" xmlns:a16="http://schemas.microsoft.com/office/drawing/2014/main" id="{9A79EBBC-3D2F-4055-969F-190DF1D7C73A}"/>
              </a:ext>
            </a:extLst>
          </p:cNvPr>
          <p:cNvSpPr txBox="1"/>
          <p:nvPr/>
        </p:nvSpPr>
        <p:spPr>
          <a:xfrm>
            <a:off x="8862296" y="3467013"/>
            <a:ext cx="150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chemeClr val="bg1"/>
                </a:solidFill>
              </a:rPr>
              <a:t>MEJOZA </a:t>
            </a:r>
            <a:r>
              <a:rPr lang="hr-HR" b="1" i="1" dirty="0">
                <a:solidFill>
                  <a:schemeClr val="bg1"/>
                </a:solidFill>
              </a:rPr>
              <a:t>II.</a:t>
            </a:r>
          </a:p>
        </p:txBody>
      </p:sp>
      <p:sp>
        <p:nvSpPr>
          <p:cNvPr id="36" name="Strelica: desno 35">
            <a:extLst>
              <a:ext uri="{FF2B5EF4-FFF2-40B4-BE49-F238E27FC236}">
                <a16:creationId xmlns="" xmlns:a16="http://schemas.microsoft.com/office/drawing/2014/main" id="{5D298576-F7D0-4982-8F4E-CEE2AF2866D2}"/>
              </a:ext>
            </a:extLst>
          </p:cNvPr>
          <p:cNvSpPr/>
          <p:nvPr/>
        </p:nvSpPr>
        <p:spPr>
          <a:xfrm>
            <a:off x="7085568" y="3335763"/>
            <a:ext cx="1293181" cy="48045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dioba</a:t>
            </a:r>
          </a:p>
        </p:txBody>
      </p:sp>
      <p:sp>
        <p:nvSpPr>
          <p:cNvPr id="42" name="Elipsa 41">
            <a:extLst>
              <a:ext uri="{FF2B5EF4-FFF2-40B4-BE49-F238E27FC236}">
                <a16:creationId xmlns="" xmlns:a16="http://schemas.microsoft.com/office/drawing/2014/main" id="{834A3588-9B27-4BD3-A961-1C5025B4441F}"/>
              </a:ext>
            </a:extLst>
          </p:cNvPr>
          <p:cNvSpPr/>
          <p:nvPr/>
        </p:nvSpPr>
        <p:spPr>
          <a:xfrm>
            <a:off x="8234666" y="2082567"/>
            <a:ext cx="2095002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Znak oduzimanja 43">
            <a:extLst>
              <a:ext uri="{FF2B5EF4-FFF2-40B4-BE49-F238E27FC236}">
                <a16:creationId xmlns="" xmlns:a16="http://schemas.microsoft.com/office/drawing/2014/main" id="{6D4F64A2-FBA9-4CB7-9F51-96CB1A5732A5}"/>
              </a:ext>
            </a:extLst>
          </p:cNvPr>
          <p:cNvSpPr/>
          <p:nvPr/>
        </p:nvSpPr>
        <p:spPr>
          <a:xfrm rot="16200000">
            <a:off x="8751919" y="2850811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Znak oduzimanja 45">
            <a:extLst>
              <a:ext uri="{FF2B5EF4-FFF2-40B4-BE49-F238E27FC236}">
                <a16:creationId xmlns="" xmlns:a16="http://schemas.microsoft.com/office/drawing/2014/main" id="{0A00C782-E910-4352-8E8E-FFB7AE37164C}"/>
              </a:ext>
            </a:extLst>
          </p:cNvPr>
          <p:cNvSpPr/>
          <p:nvPr/>
        </p:nvSpPr>
        <p:spPr>
          <a:xfrm rot="16200000">
            <a:off x="9219846" y="2534961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Elipsa 46">
            <a:extLst>
              <a:ext uri="{FF2B5EF4-FFF2-40B4-BE49-F238E27FC236}">
                <a16:creationId xmlns="" xmlns:a16="http://schemas.microsoft.com/office/drawing/2014/main" id="{CCB408A3-A1DB-4B68-A072-8D4E22A2263D}"/>
              </a:ext>
            </a:extLst>
          </p:cNvPr>
          <p:cNvSpPr/>
          <p:nvPr/>
        </p:nvSpPr>
        <p:spPr>
          <a:xfrm>
            <a:off x="8272438" y="3757892"/>
            <a:ext cx="2057230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Znak oduzimanja 48">
            <a:extLst>
              <a:ext uri="{FF2B5EF4-FFF2-40B4-BE49-F238E27FC236}">
                <a16:creationId xmlns="" xmlns:a16="http://schemas.microsoft.com/office/drawing/2014/main" id="{579B91DF-646E-49F5-A90A-AA1AE9A267E7}"/>
              </a:ext>
            </a:extLst>
          </p:cNvPr>
          <p:cNvSpPr/>
          <p:nvPr/>
        </p:nvSpPr>
        <p:spPr>
          <a:xfrm rot="16200000">
            <a:off x="8753067" y="4509589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Znak oduzimanja 50">
            <a:extLst>
              <a:ext uri="{FF2B5EF4-FFF2-40B4-BE49-F238E27FC236}">
                <a16:creationId xmlns="" xmlns:a16="http://schemas.microsoft.com/office/drawing/2014/main" id="{68BA0941-FD40-4436-AC2A-D7AA690794BC}"/>
              </a:ext>
            </a:extLst>
          </p:cNvPr>
          <p:cNvSpPr/>
          <p:nvPr/>
        </p:nvSpPr>
        <p:spPr>
          <a:xfrm rot="16200000">
            <a:off x="9153007" y="4159031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Elipsa 61">
            <a:extLst>
              <a:ext uri="{FF2B5EF4-FFF2-40B4-BE49-F238E27FC236}">
                <a16:creationId xmlns="" xmlns:a16="http://schemas.microsoft.com/office/drawing/2014/main" id="{D52AD60C-B0DC-4BF7-8D18-DF9E08D720E3}"/>
              </a:ext>
            </a:extLst>
          </p:cNvPr>
          <p:cNvSpPr/>
          <p:nvPr/>
        </p:nvSpPr>
        <p:spPr>
          <a:xfrm>
            <a:off x="8150330" y="548486"/>
            <a:ext cx="2179338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" name="Znak oduzimanja 63">
            <a:extLst>
              <a:ext uri="{FF2B5EF4-FFF2-40B4-BE49-F238E27FC236}">
                <a16:creationId xmlns="" xmlns:a16="http://schemas.microsoft.com/office/drawing/2014/main" id="{D26BED0B-4A37-4D2A-B995-2A7D414336ED}"/>
              </a:ext>
            </a:extLst>
          </p:cNvPr>
          <p:cNvSpPr/>
          <p:nvPr/>
        </p:nvSpPr>
        <p:spPr>
          <a:xfrm rot="16200000">
            <a:off x="9176023" y="932544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5" name="Elipsa 64">
            <a:extLst>
              <a:ext uri="{FF2B5EF4-FFF2-40B4-BE49-F238E27FC236}">
                <a16:creationId xmlns="" xmlns:a16="http://schemas.microsoft.com/office/drawing/2014/main" id="{1D348F49-D97E-4295-9CCE-E82D2002A9F4}"/>
              </a:ext>
            </a:extLst>
          </p:cNvPr>
          <p:cNvSpPr/>
          <p:nvPr/>
        </p:nvSpPr>
        <p:spPr>
          <a:xfrm>
            <a:off x="8309927" y="5297621"/>
            <a:ext cx="2019741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7" name="Znak oduzimanja 66">
            <a:extLst>
              <a:ext uri="{FF2B5EF4-FFF2-40B4-BE49-F238E27FC236}">
                <a16:creationId xmlns="" xmlns:a16="http://schemas.microsoft.com/office/drawing/2014/main" id="{8D88DEAB-5481-47CB-83B1-D5204EBB7C73}"/>
              </a:ext>
            </a:extLst>
          </p:cNvPr>
          <p:cNvSpPr/>
          <p:nvPr/>
        </p:nvSpPr>
        <p:spPr>
          <a:xfrm rot="16200000">
            <a:off x="8735864" y="1320787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2" name="Znak oduzimanja 71">
            <a:extLst>
              <a:ext uri="{FF2B5EF4-FFF2-40B4-BE49-F238E27FC236}">
                <a16:creationId xmlns="" xmlns:a16="http://schemas.microsoft.com/office/drawing/2014/main" id="{1DDEC5EF-F9F7-4E75-AFAF-8175B037A814}"/>
              </a:ext>
            </a:extLst>
          </p:cNvPr>
          <p:cNvSpPr/>
          <p:nvPr/>
        </p:nvSpPr>
        <p:spPr>
          <a:xfrm rot="16200000">
            <a:off x="8814123" y="6062788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3" name="Znak oduzimanja 72">
            <a:extLst>
              <a:ext uri="{FF2B5EF4-FFF2-40B4-BE49-F238E27FC236}">
                <a16:creationId xmlns="" xmlns:a16="http://schemas.microsoft.com/office/drawing/2014/main" id="{325EDFAE-6A35-4607-A865-5D9AB0A21004}"/>
              </a:ext>
            </a:extLst>
          </p:cNvPr>
          <p:cNvSpPr/>
          <p:nvPr/>
        </p:nvSpPr>
        <p:spPr>
          <a:xfrm rot="16200000">
            <a:off x="9204578" y="5808730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4" name="Pravokutnik: zaobljeni kutovi 73">
            <a:extLst>
              <a:ext uri="{FF2B5EF4-FFF2-40B4-BE49-F238E27FC236}">
                <a16:creationId xmlns="" xmlns:a16="http://schemas.microsoft.com/office/drawing/2014/main" id="{5684F8D1-AD7D-47B4-8774-8EB8AD46A562}"/>
              </a:ext>
            </a:extLst>
          </p:cNvPr>
          <p:cNvSpPr/>
          <p:nvPr/>
        </p:nvSpPr>
        <p:spPr>
          <a:xfrm>
            <a:off x="396701" y="339483"/>
            <a:ext cx="6119509" cy="10631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Nastaju 4 genski različite stanice s po 2 JEDNOSTRUKA KROMOSOMA.</a:t>
            </a:r>
          </a:p>
        </p:txBody>
      </p:sp>
      <p:sp>
        <p:nvSpPr>
          <p:cNvPr id="75" name="TekstniOkvir 74">
            <a:extLst>
              <a:ext uri="{FF2B5EF4-FFF2-40B4-BE49-F238E27FC236}">
                <a16:creationId xmlns="" xmlns:a16="http://schemas.microsoft.com/office/drawing/2014/main" id="{C148D5AF-997E-4307-BCD6-9C0628F18BBA}"/>
              </a:ext>
            </a:extLst>
          </p:cNvPr>
          <p:cNvSpPr txBox="1"/>
          <p:nvPr/>
        </p:nvSpPr>
        <p:spPr>
          <a:xfrm>
            <a:off x="10003397" y="5015036"/>
            <a:ext cx="177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2 jednostruka kromosoma</a:t>
            </a:r>
          </a:p>
        </p:txBody>
      </p:sp>
      <p:cxnSp>
        <p:nvCxnSpPr>
          <p:cNvPr id="76" name="Ravni poveznik sa strelicom 75">
            <a:extLst>
              <a:ext uri="{FF2B5EF4-FFF2-40B4-BE49-F238E27FC236}">
                <a16:creationId xmlns="" xmlns:a16="http://schemas.microsoft.com/office/drawing/2014/main" id="{BDE6D27F-5EA5-44D7-A5D7-353FBFD0C493}"/>
              </a:ext>
            </a:extLst>
          </p:cNvPr>
          <p:cNvCxnSpPr>
            <a:cxnSpLocks/>
          </p:cNvCxnSpPr>
          <p:nvPr/>
        </p:nvCxnSpPr>
        <p:spPr>
          <a:xfrm>
            <a:off x="9947367" y="4648311"/>
            <a:ext cx="646970" cy="28710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kstniOkvir 76">
            <a:extLst>
              <a:ext uri="{FF2B5EF4-FFF2-40B4-BE49-F238E27FC236}">
                <a16:creationId xmlns="" xmlns:a16="http://schemas.microsoft.com/office/drawing/2014/main" id="{A120873B-6071-4FC1-B9AC-12BEF0FF3228}"/>
              </a:ext>
            </a:extLst>
          </p:cNvPr>
          <p:cNvSpPr txBox="1"/>
          <p:nvPr/>
        </p:nvSpPr>
        <p:spPr>
          <a:xfrm>
            <a:off x="4922640" y="1909503"/>
            <a:ext cx="20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solidFill>
                  <a:srgbClr val="FFFF00"/>
                </a:solidFill>
              </a:rPr>
              <a:t>2 spolne stanice</a:t>
            </a:r>
          </a:p>
        </p:txBody>
      </p:sp>
      <p:sp>
        <p:nvSpPr>
          <p:cNvPr id="78" name="TekstniOkvir 77">
            <a:extLst>
              <a:ext uri="{FF2B5EF4-FFF2-40B4-BE49-F238E27FC236}">
                <a16:creationId xmlns="" xmlns:a16="http://schemas.microsoft.com/office/drawing/2014/main" id="{14246F9E-B24A-480F-9FBB-ED0D83D28793}"/>
              </a:ext>
            </a:extLst>
          </p:cNvPr>
          <p:cNvSpPr txBox="1"/>
          <p:nvPr/>
        </p:nvSpPr>
        <p:spPr>
          <a:xfrm>
            <a:off x="8309927" y="511633"/>
            <a:ext cx="20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solidFill>
                  <a:srgbClr val="FFFF00"/>
                </a:solidFill>
              </a:rPr>
              <a:t>4 spolne stanice</a:t>
            </a:r>
          </a:p>
        </p:txBody>
      </p:sp>
    </p:spTree>
    <p:extLst>
      <p:ext uri="{BB962C8B-B14F-4D97-AF65-F5344CB8AC3E}">
        <p14:creationId xmlns="" xmlns:p14="http://schemas.microsoft.com/office/powerpoint/2010/main" val="290144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5" grpId="0"/>
      <p:bldP spid="59" grpId="0"/>
      <p:bldP spid="61" grpId="0"/>
      <p:bldP spid="26" grpId="0"/>
      <p:bldP spid="28" grpId="0" animBg="1"/>
      <p:bldP spid="29" grpId="0" animBg="1"/>
      <p:bldP spid="30" grpId="0" animBg="1"/>
      <p:bldP spid="31" grpId="0" animBg="1"/>
      <p:bldP spid="34" grpId="0"/>
      <p:bldP spid="36" grpId="0" animBg="1"/>
      <p:bldP spid="42" grpId="0" animBg="1"/>
      <p:bldP spid="44" grpId="0" animBg="1"/>
      <p:bldP spid="46" grpId="0" animBg="1"/>
      <p:bldP spid="47" grpId="0" animBg="1"/>
      <p:bldP spid="49" grpId="0" animBg="1"/>
      <p:bldP spid="51" grpId="0" animBg="1"/>
      <p:bldP spid="62" grpId="0" animBg="1"/>
      <p:bldP spid="64" grpId="0" animBg="1"/>
      <p:bldP spid="65" grpId="0" animBg="1"/>
      <p:bldP spid="67" grpId="0" animBg="1"/>
      <p:bldP spid="72" grpId="0" animBg="1"/>
      <p:bldP spid="73" grpId="0" animBg="1"/>
      <p:bldP spid="74" grpId="0" animBg="1"/>
      <p:bldP spid="75" grpId="0"/>
      <p:bldP spid="77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="" xmlns:a16="http://schemas.microsoft.com/office/drawing/2014/main" id="{9AC568DE-DB0D-4D09-9FD1-827B29BA9504}"/>
              </a:ext>
            </a:extLst>
          </p:cNvPr>
          <p:cNvSpPr/>
          <p:nvPr/>
        </p:nvSpPr>
        <p:spPr>
          <a:xfrm>
            <a:off x="674687" y="559448"/>
            <a:ext cx="10700386" cy="106310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Mejozom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omogućuje dobivanje novih kombinacija gena = RAZNOLIKOST POTOMAKA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="" xmlns:a16="http://schemas.microsoft.com/office/drawing/2014/main" id="{AABCB98B-A235-4940-A076-2FD55B8AEBE4}"/>
              </a:ext>
            </a:extLst>
          </p:cNvPr>
          <p:cNvSpPr/>
          <p:nvPr/>
        </p:nvSpPr>
        <p:spPr>
          <a:xfrm>
            <a:off x="674687" y="1857644"/>
            <a:ext cx="10700386" cy="106310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Čovjek u TJELESNIM STANICAMA ima 46 kromosoma (2n = 46), odnosno 23 para kromosoma.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="" xmlns:a16="http://schemas.microsoft.com/office/drawing/2014/main" id="{9523CD5C-8454-46DE-80EF-CA332D5F7D2B}"/>
              </a:ext>
            </a:extLst>
          </p:cNvPr>
          <p:cNvSpPr/>
          <p:nvPr/>
        </p:nvSpPr>
        <p:spPr>
          <a:xfrm>
            <a:off x="674687" y="3156719"/>
            <a:ext cx="10700386" cy="10631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 posebnih tjelesnih stanica s 46 kromosoma u sjemenicima muškarca nastaju spermiji, a u jajnicima žene jajne stanice koji oboje imaju POLOVIČAN broj kromosoma (n = 23). To su spolne stanice.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3527D9C1-D41A-4424-B518-90DE06F4C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6476" y="4369289"/>
            <a:ext cx="3142058" cy="1908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EC15A0CA-94A0-4EC1-A522-8B40CB7B89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48" r="9754"/>
          <a:stretch/>
        </p:blipFill>
        <p:spPr>
          <a:xfrm>
            <a:off x="8207898" y="4453226"/>
            <a:ext cx="2075403" cy="1527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D33DF3E8-E5E7-402A-AB2D-F9139B385E0B}"/>
              </a:ext>
            </a:extLst>
          </p:cNvPr>
          <p:cNvSpPr txBox="1"/>
          <p:nvPr/>
        </p:nvSpPr>
        <p:spPr>
          <a:xfrm>
            <a:off x="10322560" y="5554952"/>
            <a:ext cx="129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chemeClr val="bg1"/>
                </a:solidFill>
              </a:rPr>
              <a:t>spermalna</a:t>
            </a:r>
            <a:r>
              <a:rPr lang="hr-HR" sz="1600" i="1" dirty="0">
                <a:solidFill>
                  <a:schemeClr val="bg1"/>
                </a:solidFill>
              </a:rPr>
              <a:t> stanica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907F4B9C-CFD6-4683-BB05-84ADADB193BE}"/>
              </a:ext>
            </a:extLst>
          </p:cNvPr>
          <p:cNvSpPr txBox="1"/>
          <p:nvPr/>
        </p:nvSpPr>
        <p:spPr>
          <a:xfrm>
            <a:off x="7226523" y="5606348"/>
            <a:ext cx="9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chemeClr val="bg1"/>
                </a:solidFill>
              </a:rPr>
              <a:t>jajna stanica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4AC64034-B0B3-4952-9D6A-B6C07294C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78" y="4533457"/>
            <a:ext cx="2221786" cy="1666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876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MP5">
            <a:extLst>
              <a:ext uri="{FF2B5EF4-FFF2-40B4-BE49-F238E27FC236}">
                <a16:creationId xmlns="" xmlns:a16="http://schemas.microsoft.com/office/drawing/2014/main" id="{89E47E3D-DA98-45B9-AAAA-9C7BE4292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737804"/>
            <a:ext cx="8305800" cy="403383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5" name="Pravokutnik: zaobljeni kutovi 4">
            <a:extLst>
              <a:ext uri="{FF2B5EF4-FFF2-40B4-BE49-F238E27FC236}">
                <a16:creationId xmlns="" xmlns:a16="http://schemas.microsoft.com/office/drawing/2014/main" id="{845F4DB0-8FE3-424A-A972-34D49C266D4D}"/>
              </a:ext>
            </a:extLst>
          </p:cNvPr>
          <p:cNvSpPr/>
          <p:nvPr/>
        </p:nvSpPr>
        <p:spPr>
          <a:xfrm>
            <a:off x="3265865" y="621436"/>
            <a:ext cx="5308863" cy="77013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Nastajanje muških i ženskih spolnih stanica.</a:t>
            </a:r>
          </a:p>
        </p:txBody>
      </p:sp>
      <p:cxnSp>
        <p:nvCxnSpPr>
          <p:cNvPr id="3" name="Ravni poveznik 2">
            <a:extLst>
              <a:ext uri="{FF2B5EF4-FFF2-40B4-BE49-F238E27FC236}">
                <a16:creationId xmlns="" xmlns:a16="http://schemas.microsoft.com/office/drawing/2014/main" id="{121B0109-E0E9-4A5A-8879-40F6DDBAA84A}"/>
              </a:ext>
            </a:extLst>
          </p:cNvPr>
          <p:cNvCxnSpPr/>
          <p:nvPr/>
        </p:nvCxnSpPr>
        <p:spPr>
          <a:xfrm flipH="1">
            <a:off x="7467600" y="4328160"/>
            <a:ext cx="751840" cy="6299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Ravni poveznik 5">
            <a:extLst>
              <a:ext uri="{FF2B5EF4-FFF2-40B4-BE49-F238E27FC236}">
                <a16:creationId xmlns="" xmlns:a16="http://schemas.microsoft.com/office/drawing/2014/main" id="{8E276C52-17A4-4BD8-BEBA-C73CB9A2478E}"/>
              </a:ext>
            </a:extLst>
          </p:cNvPr>
          <p:cNvCxnSpPr/>
          <p:nvPr/>
        </p:nvCxnSpPr>
        <p:spPr>
          <a:xfrm flipH="1">
            <a:off x="8446770" y="4389120"/>
            <a:ext cx="751840" cy="6299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Ravni poveznik 6">
            <a:extLst>
              <a:ext uri="{FF2B5EF4-FFF2-40B4-BE49-F238E27FC236}">
                <a16:creationId xmlns="" xmlns:a16="http://schemas.microsoft.com/office/drawing/2014/main" id="{76CCD812-B20B-4C1A-A859-9E502DDEA01E}"/>
              </a:ext>
            </a:extLst>
          </p:cNvPr>
          <p:cNvCxnSpPr/>
          <p:nvPr/>
        </p:nvCxnSpPr>
        <p:spPr>
          <a:xfrm flipH="1">
            <a:off x="9425940" y="4328160"/>
            <a:ext cx="751840" cy="6299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396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>
            <a:extLst>
              <a:ext uri="{FF2B5EF4-FFF2-40B4-BE49-F238E27FC236}">
                <a16:creationId xmlns="" xmlns:a16="http://schemas.microsoft.com/office/drawing/2014/main" id="{47DC2029-0320-4209-9CC4-E0246C4F2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8188885"/>
              </p:ext>
            </p:extLst>
          </p:nvPr>
        </p:nvGraphicFramePr>
        <p:xfrm>
          <a:off x="1532708" y="1403530"/>
          <a:ext cx="9126584" cy="44066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63292">
                  <a:extLst>
                    <a:ext uri="{9D8B030D-6E8A-4147-A177-3AD203B41FA5}">
                      <a16:colId xmlns="" xmlns:a16="http://schemas.microsoft.com/office/drawing/2014/main" val="659707642"/>
                    </a:ext>
                  </a:extLst>
                </a:gridCol>
                <a:gridCol w="4563292">
                  <a:extLst>
                    <a:ext uri="{9D8B030D-6E8A-4147-A177-3AD203B41FA5}">
                      <a16:colId xmlns="" xmlns:a16="http://schemas.microsoft.com/office/drawing/2014/main" val="1898112770"/>
                    </a:ext>
                  </a:extLst>
                </a:gridCol>
              </a:tblGrid>
              <a:tr h="654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Mitoza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/>
                        <a:t>Mejoza</a:t>
                      </a:r>
                      <a:endParaRPr lang="hr-HR" sz="24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0046708"/>
                  </a:ext>
                </a:extLst>
              </a:tr>
              <a:tr h="91560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nastaju genski </a:t>
                      </a:r>
                      <a:r>
                        <a:rPr lang="hr-HR" sz="2000" b="1" dirty="0"/>
                        <a:t>identične</a:t>
                      </a:r>
                      <a:r>
                        <a:rPr lang="hr-HR" sz="2000" dirty="0"/>
                        <a:t> stanice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nastaju genski jedinstvene i međusobno </a:t>
                      </a:r>
                      <a:r>
                        <a:rPr lang="hr-HR" sz="2000" b="1" dirty="0"/>
                        <a:t>različite</a:t>
                      </a:r>
                      <a:r>
                        <a:rPr lang="hr-HR" sz="2000" dirty="0"/>
                        <a:t> stanice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383037302"/>
                  </a:ext>
                </a:extLst>
              </a:tr>
              <a:tr h="683515">
                <a:tc>
                  <a:txBody>
                    <a:bodyPr/>
                    <a:lstStyle/>
                    <a:p>
                      <a:pPr algn="ctr"/>
                      <a:r>
                        <a:rPr lang="hr-HR" sz="2000" u="none" dirty="0"/>
                        <a:t>nastale stanice imaju </a:t>
                      </a:r>
                      <a:r>
                        <a:rPr lang="hr-HR" sz="2000" b="1" u="none" dirty="0"/>
                        <a:t>2n</a:t>
                      </a:r>
                      <a:r>
                        <a:rPr lang="hr-HR" sz="2000" u="none" dirty="0"/>
                        <a:t> broj kromosoma</a:t>
                      </a:r>
                    </a:p>
                    <a:p>
                      <a:pPr algn="ctr"/>
                      <a:endParaRPr lang="hr-HR" sz="2000" u="none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u="none" dirty="0"/>
                        <a:t>nastale stanice imaju </a:t>
                      </a:r>
                      <a:r>
                        <a:rPr lang="hr-HR" sz="2000" b="1" u="none" dirty="0"/>
                        <a:t>n</a:t>
                      </a:r>
                      <a:r>
                        <a:rPr lang="hr-HR" sz="2000" u="none" dirty="0"/>
                        <a:t> broj kromosoma</a:t>
                      </a:r>
                      <a:endParaRPr lang="hr-HR" sz="2000" b="1" u="none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55473729"/>
                  </a:ext>
                </a:extLst>
              </a:tr>
              <a:tr h="91560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zbiva se </a:t>
                      </a:r>
                      <a:r>
                        <a:rPr lang="hr-HR" sz="2000" b="1" dirty="0"/>
                        <a:t>tijekom životnog ciklusa </a:t>
                      </a:r>
                      <a:r>
                        <a:rPr lang="hr-HR" sz="2000" dirty="0"/>
                        <a:t>pojedinog organizma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zbiva se</a:t>
                      </a:r>
                      <a:r>
                        <a:rPr lang="hr-HR" sz="2000" baseline="0" dirty="0"/>
                        <a:t> u </a:t>
                      </a:r>
                      <a:r>
                        <a:rPr lang="hr-HR" sz="2000" b="1" baseline="0" dirty="0"/>
                        <a:t>određeno vrijeme </a:t>
                      </a:r>
                      <a:r>
                        <a:rPr lang="hr-HR" sz="2000" baseline="0" dirty="0"/>
                        <a:t>u životnom ciklusu organizma</a:t>
                      </a:r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264844047"/>
                  </a:ext>
                </a:extLst>
              </a:tr>
              <a:tr h="91560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uključena u </a:t>
                      </a:r>
                      <a:r>
                        <a:rPr lang="hr-HR" sz="2000" b="1" dirty="0"/>
                        <a:t>nespolno</a:t>
                      </a:r>
                      <a:r>
                        <a:rPr lang="hr-HR" sz="2000" dirty="0"/>
                        <a:t> razmnožavanje, </a:t>
                      </a:r>
                      <a:r>
                        <a:rPr lang="hr-HR" sz="2000" b="1" dirty="0"/>
                        <a:t>obnavlja</a:t>
                      </a:r>
                      <a:r>
                        <a:rPr lang="hr-HR" sz="2000" dirty="0"/>
                        <a:t> tijelo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uključena u </a:t>
                      </a:r>
                      <a:r>
                        <a:rPr lang="hr-HR" sz="2000" b="1" dirty="0"/>
                        <a:t>spolno</a:t>
                      </a:r>
                      <a:r>
                        <a:rPr lang="hr-HR" sz="2000" dirty="0"/>
                        <a:t> razmnožavanje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746514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90893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="" xmlns:a16="http://schemas.microsoft.com/office/drawing/2014/main" id="{9DA05011-D3C7-44B2-8419-75C417424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1184252"/>
              </p:ext>
            </p:extLst>
          </p:nvPr>
        </p:nvGraphicFramePr>
        <p:xfrm>
          <a:off x="1598023" y="2143518"/>
          <a:ext cx="8995953" cy="2791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651">
                  <a:extLst>
                    <a:ext uri="{9D8B030D-6E8A-4147-A177-3AD203B41FA5}">
                      <a16:colId xmlns="" xmlns:a16="http://schemas.microsoft.com/office/drawing/2014/main" val="286419753"/>
                    </a:ext>
                  </a:extLst>
                </a:gridCol>
                <a:gridCol w="2998651">
                  <a:extLst>
                    <a:ext uri="{9D8B030D-6E8A-4147-A177-3AD203B41FA5}">
                      <a16:colId xmlns="" xmlns:a16="http://schemas.microsoft.com/office/drawing/2014/main" val="3241358007"/>
                    </a:ext>
                  </a:extLst>
                </a:gridCol>
                <a:gridCol w="2998651">
                  <a:extLst>
                    <a:ext uri="{9D8B030D-6E8A-4147-A177-3AD203B41FA5}">
                      <a16:colId xmlns="" xmlns:a16="http://schemas.microsoft.com/office/drawing/2014/main" val="3178760733"/>
                    </a:ext>
                  </a:extLst>
                </a:gridCol>
              </a:tblGrid>
              <a:tr h="1004644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Vrste stanica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Dioba kojom nastaju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Broj kromosoma u stanici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239999203"/>
                  </a:ext>
                </a:extLst>
              </a:tr>
              <a:tr h="855808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tjelesne stanice</a:t>
                      </a:r>
                      <a:r>
                        <a:rPr lang="hr-HR" sz="2000" baseline="0" dirty="0"/>
                        <a:t> u čovjeka</a:t>
                      </a:r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mitoza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46 kromosoma </a:t>
                      </a:r>
                    </a:p>
                    <a:p>
                      <a:pPr algn="ctr"/>
                      <a:r>
                        <a:rPr lang="hr-HR" sz="2000" dirty="0"/>
                        <a:t>ili </a:t>
                      </a:r>
                    </a:p>
                    <a:p>
                      <a:pPr algn="ctr"/>
                      <a:r>
                        <a:rPr lang="hr-HR" sz="2000" dirty="0"/>
                        <a:t>23 para</a:t>
                      </a:r>
                      <a:r>
                        <a:rPr lang="hr-HR" sz="2000" baseline="0" dirty="0"/>
                        <a:t> (</a:t>
                      </a:r>
                      <a:r>
                        <a:rPr lang="hr-HR" sz="2000" dirty="0"/>
                        <a:t>2</a:t>
                      </a:r>
                      <a:r>
                        <a:rPr lang="hr-HR" sz="2000" baseline="0" dirty="0"/>
                        <a:t>n)</a:t>
                      </a:r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950188677"/>
                  </a:ext>
                </a:extLst>
              </a:tr>
              <a:tr h="781390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spolne stanice u čovjeka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err="1"/>
                        <a:t>mejoza</a:t>
                      </a:r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23 kromosoma</a:t>
                      </a:r>
                      <a:r>
                        <a:rPr lang="hr-HR" sz="2000" baseline="0" dirty="0"/>
                        <a:t> (</a:t>
                      </a:r>
                      <a:r>
                        <a:rPr lang="hr-HR" sz="2000" dirty="0"/>
                        <a:t>n)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8636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4494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5F532CEB-D8B8-4068-B197-3FD2D688DD73}"/>
              </a:ext>
            </a:extLst>
          </p:cNvPr>
          <p:cNvSpPr/>
          <p:nvPr/>
        </p:nvSpPr>
        <p:spPr>
          <a:xfrm>
            <a:off x="3342678" y="4967178"/>
            <a:ext cx="127791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29. str.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F3FA6528-2BBB-4308-8F63-8AF1C1F9E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1459" y="4204721"/>
            <a:ext cx="806455" cy="77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5583D153-CAA2-4CFE-BC78-AD6575640A18}"/>
              </a:ext>
            </a:extLst>
          </p:cNvPr>
          <p:cNvSpPr txBox="1"/>
          <p:nvPr/>
        </p:nvSpPr>
        <p:spPr>
          <a:xfrm>
            <a:off x="1352950" y="5293062"/>
            <a:ext cx="537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u="sng" dirty="0">
                <a:solidFill>
                  <a:schemeClr val="bg1"/>
                </a:solidFill>
              </a:rPr>
              <a:t>ISTRAŽI</a:t>
            </a:r>
          </a:p>
          <a:p>
            <a:r>
              <a:rPr lang="hr-HR" sz="1600" i="1" dirty="0">
                <a:solidFill>
                  <a:schemeClr val="bg1"/>
                </a:solidFill>
              </a:rPr>
              <a:t>Kako izgledaju spolne stanice? </a:t>
            </a:r>
          </a:p>
          <a:p>
            <a:r>
              <a:rPr lang="hr-HR" sz="1600" i="1" dirty="0">
                <a:solidFill>
                  <a:schemeClr val="bg1"/>
                </a:solidFill>
              </a:rPr>
              <a:t>Zašto je važno da imaju polovičan broj kromosoma?</a:t>
            </a:r>
          </a:p>
        </p:txBody>
      </p:sp>
      <p:pic>
        <p:nvPicPr>
          <p:cNvPr id="8" name="Picture 10" descr="rad3B14B.jpg">
            <a:extLst>
              <a:ext uri="{FF2B5EF4-FFF2-40B4-BE49-F238E27FC236}">
                <a16:creationId xmlns="" xmlns:a16="http://schemas.microsoft.com/office/drawing/2014/main" id="{1BAF2343-3676-41AF-9698-77EB982FF4C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70" y="2121476"/>
            <a:ext cx="3336940" cy="2521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DBA0751D-E9B1-4EA9-B624-C98BEC54507A}"/>
              </a:ext>
            </a:extLst>
          </p:cNvPr>
          <p:cNvSpPr txBox="1"/>
          <p:nvPr/>
        </p:nvSpPr>
        <p:spPr>
          <a:xfrm>
            <a:off x="9512517" y="5385394"/>
            <a:ext cx="184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u="sng" dirty="0">
                <a:solidFill>
                  <a:schemeClr val="bg1"/>
                </a:solidFill>
              </a:rPr>
              <a:t>ZANIMLJIVOSTI</a:t>
            </a:r>
          </a:p>
          <a:p>
            <a:pPr algn="ctr"/>
            <a:r>
              <a:rPr lang="hr-HR" u="sng" dirty="0">
                <a:solidFill>
                  <a:schemeClr val="bg1"/>
                </a:solidFill>
              </a:rPr>
              <a:t>VIZUALNO +</a:t>
            </a:r>
          </a:p>
        </p:txBody>
      </p:sp>
      <p:pic>
        <p:nvPicPr>
          <p:cNvPr id="10" name="Picture 2">
            <a:hlinkClick r:id="rId4"/>
            <a:extLst>
              <a:ext uri="{FF2B5EF4-FFF2-40B4-BE49-F238E27FC236}">
                <a16:creationId xmlns="" xmlns:a16="http://schemas.microsoft.com/office/drawing/2014/main" id="{098D5694-0D24-426A-BE6C-BD62089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8974" r="5597" b="5361"/>
          <a:stretch>
            <a:fillRect/>
          </a:stretch>
        </p:blipFill>
        <p:spPr bwMode="auto">
          <a:xfrm>
            <a:off x="10076906" y="4580661"/>
            <a:ext cx="762144" cy="77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Pravokutnik: zaobljeni kutovi 10">
            <a:extLst>
              <a:ext uri="{FF2B5EF4-FFF2-40B4-BE49-F238E27FC236}">
                <a16:creationId xmlns="" xmlns:a16="http://schemas.microsoft.com/office/drawing/2014/main" id="{C520D193-B4E8-4DAD-93B9-622E8DC9ED4E}"/>
              </a:ext>
            </a:extLst>
          </p:cNvPr>
          <p:cNvSpPr/>
          <p:nvPr/>
        </p:nvSpPr>
        <p:spPr>
          <a:xfrm>
            <a:off x="745807" y="733941"/>
            <a:ext cx="10700386" cy="106310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Jajna je stanica najveća stanica u tijelu žene i može se vidjeti golim okom i preživjeti samo 1 dan od trenutka ovulacije zbog čega je samo tada sposobna za oplodnju.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A8E32D96-3116-41E3-87C0-74D12FF675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t="1221" r="48958" b="12444"/>
          <a:stretch/>
        </p:blipFill>
        <p:spPr>
          <a:xfrm>
            <a:off x="7442557" y="2734322"/>
            <a:ext cx="2069960" cy="140926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82993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115</TotalTime>
  <Words>339</Words>
  <Application>Microsoft Office PowerPoint</Application>
  <PresentationFormat>Custom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Soba za sastanke za 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sk-mpovalec</cp:lastModifiedBy>
  <cp:revision>48</cp:revision>
  <dcterms:created xsi:type="dcterms:W3CDTF">2020-07-01T18:53:13Z</dcterms:created>
  <dcterms:modified xsi:type="dcterms:W3CDTF">2021-01-28T12:08:03Z</dcterms:modified>
</cp:coreProperties>
</file>